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1264" r:id="rId2"/>
    <p:sldId id="1225" r:id="rId3"/>
    <p:sldId id="1265" r:id="rId4"/>
    <p:sldId id="1271" r:id="rId5"/>
    <p:sldId id="1266" r:id="rId6"/>
    <p:sldId id="1267" r:id="rId7"/>
    <p:sldId id="1226" r:id="rId8"/>
    <p:sldId id="1227" r:id="rId9"/>
    <p:sldId id="1270" r:id="rId10"/>
    <p:sldId id="1228" r:id="rId11"/>
    <p:sldId id="1269" r:id="rId12"/>
    <p:sldId id="1268" r:id="rId13"/>
    <p:sldId id="1229" r:id="rId14"/>
    <p:sldId id="1230" r:id="rId15"/>
    <p:sldId id="1232" r:id="rId16"/>
    <p:sldId id="1233" r:id="rId17"/>
    <p:sldId id="1234" r:id="rId18"/>
    <p:sldId id="1236" r:id="rId19"/>
    <p:sldId id="1237" r:id="rId20"/>
    <p:sldId id="1238" r:id="rId21"/>
    <p:sldId id="1239" r:id="rId22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E850"/>
    <a:srgbClr val="FF3300"/>
    <a:srgbClr val="FF99FF"/>
    <a:srgbClr val="85AEFF"/>
    <a:srgbClr val="FFFF00"/>
    <a:srgbClr val="FFFF5F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napToGrid="0" showGuides="1">
      <p:cViewPr varScale="1">
        <p:scale>
          <a:sx n="123" d="100"/>
          <a:sy n="123" d="100"/>
        </p:scale>
        <p:origin x="1236" y="64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0CED0F6-98D8-480F-ABAB-28656046E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29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F70240F-1C23-4572-B244-598D3288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19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31BC74-14E4-4709-A105-904F2E1CF906}" type="datetime1">
              <a:rPr lang="en-US"/>
              <a:pPr>
                <a:defRPr/>
              </a:pPr>
              <a:t>3/7/2018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Introduction to Mobile Robotics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0E6713-66F0-4371-A92B-8BBBA89C62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34B-0EBD-422F-9DC1-030C6B3AD8E3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6F36-755D-4438-9F00-7D798248F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C620-CD35-4111-BF0C-8D2FD781DB72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B6A3-6AB1-4D0D-A40A-102BD9005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81C2-2B82-433A-8050-CD74712FAD88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1B92-66ED-42F6-98B1-123F34162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060-EBE8-447A-A829-9EE5B90AA26D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2B4F-4704-47CE-AE8C-E95321A0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3667-451C-4418-AF18-F50CBE8DC3DD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460D-8B35-4207-BEBF-EB8AAEA3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DD49-8B48-4B04-9EDD-A0F80B482823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F120-7156-4B4A-B2F2-CE4562353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4713-B1FE-4619-8691-6443CFEB275E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6F05D-4A57-4631-9A52-82004A957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8510-B3E0-4013-BED5-A64B9FC6B1BE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7A0A-B010-4969-8303-52D5CCE7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25C9-988B-481B-801D-4CD8DB472F40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25B9-C615-49A9-917E-9B7122E1C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E5C0-92D2-400C-B6F2-34078602533B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0D68-7CCC-4A08-81AB-A88FC0A03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983FF2DC-DC2B-4C24-B20A-5B2636134649}" type="datetime1">
              <a:rPr lang="en-US"/>
              <a:pPr>
                <a:defRPr/>
              </a:pPr>
              <a:t>3/7/2018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2AA5D10B-A948-4A43-AEB8-59F4021B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Unscented </a:t>
            </a:r>
            <a:r>
              <a:rPr lang="en-US" cap="none" dirty="0" err="1" smtClean="0"/>
              <a:t>Kalman</a:t>
            </a:r>
            <a:r>
              <a:rPr lang="en-US" cap="none" dirty="0" smtClean="0"/>
              <a:t> Filter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 an n-dimensional Gaussian with mean </a:t>
            </a:r>
            <a:r>
              <a:rPr lang="el-GR" sz="2800" dirty="0" smtClean="0">
                <a:latin typeface="Times New Roman"/>
                <a:cs typeface="Times New Roman"/>
              </a:rPr>
              <a:t>μ</a:t>
            </a:r>
            <a:r>
              <a:rPr lang="en-US" sz="2800" dirty="0" smtClean="0"/>
              <a:t> and covariance 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lang="en-US" sz="2800" dirty="0" smtClean="0"/>
              <a:t> , the unscented transform uses 2n+1 sigma points (and associated weights)</a:t>
            </a:r>
            <a:endParaRPr lang="en-US" sz="28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565360" y="3906838"/>
          <a:ext cx="8397875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4457520" imgH="838080" progId="Equation.3">
                  <p:embed/>
                </p:oleObj>
              </mc:Choice>
              <mc:Fallback>
                <p:oleObj name="Equation" r:id="rId3" imgW="445752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60" y="3906838"/>
                        <a:ext cx="8397875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154322" y="3441700"/>
            <a:ext cx="5716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 sz="2000"/>
              <a:t>Sigma points                               Weights 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82494" y="5669442"/>
          <a:ext cx="20828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1104840" imgH="228600" progId="Equation.3">
                  <p:embed/>
                </p:oleObj>
              </mc:Choice>
              <mc:Fallback>
                <p:oleObj name="Equation" r:id="rId5" imgW="1104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94" y="5669442"/>
                        <a:ext cx="20828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κ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to guarantee a “reasonable” covariance matrix</a:t>
            </a:r>
          </a:p>
          <a:p>
            <a:pPr lvl="1"/>
            <a:r>
              <a:rPr lang="en-US" sz="2400" dirty="0" smtClean="0"/>
              <a:t>value is not critical, so choose </a:t>
            </a:r>
            <a:r>
              <a:rPr lang="el-GR" sz="2400" dirty="0" smtClean="0">
                <a:latin typeface="Times New Roman"/>
                <a:cs typeface="Times New Roman"/>
              </a:rPr>
              <a:t>κ</a:t>
            </a:r>
            <a:r>
              <a:rPr lang="en-US" sz="2400" dirty="0" smtClean="0">
                <a:latin typeface="Times New Roman"/>
                <a:cs typeface="Times New Roman"/>
              </a:rPr>
              <a:t> = 0</a:t>
            </a:r>
            <a:r>
              <a:rPr lang="en-US" sz="2400" dirty="0" smtClean="0"/>
              <a:t> by default</a:t>
            </a:r>
          </a:p>
          <a:p>
            <a:r>
              <a:rPr lang="en-US" sz="2800" dirty="0" smtClean="0"/>
              <a:t>choose </a:t>
            </a:r>
            <a:r>
              <a:rPr lang="en-US" sz="2800" dirty="0" smtClean="0">
                <a:latin typeface="Times New Roman"/>
                <a:cs typeface="Times New Roman"/>
              </a:rPr>
              <a:t>0 ≤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≤</a:t>
            </a:r>
            <a:r>
              <a:rPr lang="en-US" sz="2800" dirty="0" smtClean="0">
                <a:latin typeface="Times New Roman"/>
                <a:cs typeface="Times New Roman"/>
              </a:rPr>
              <a:t> 1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controls the spread of the sigma point distribution; should be small when nonlinearities are strong</a:t>
            </a:r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β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</a:t>
            </a:r>
          </a:p>
          <a:p>
            <a:pPr lvl="1"/>
            <a:r>
              <a:rPr lang="el-GR" sz="2400" dirty="0" smtClean="0">
                <a:latin typeface="Times New Roman"/>
                <a:cs typeface="Times New Roman"/>
              </a:rPr>
              <a:t>β</a:t>
            </a:r>
            <a:r>
              <a:rPr lang="en-US" sz="2400" dirty="0" smtClean="0">
                <a:latin typeface="Times New Roman"/>
                <a:cs typeface="Times New Roman"/>
              </a:rPr>
              <a:t> = 2</a:t>
            </a:r>
            <a:r>
              <a:rPr lang="en-US" sz="2400" dirty="0" smtClean="0"/>
              <a:t> is optimal if distribution is Gaussian</a:t>
            </a:r>
            <a:endParaRPr lang="en-US" sz="24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009900" y="1175080"/>
          <a:ext cx="3124200" cy="645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7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1175080"/>
                        <a:ext cx="3124200" cy="645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12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729943" y="2262236"/>
          <a:ext cx="15668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9" name="Equation" r:id="rId3" imgW="711000" imgH="228600" progId="Equation.3">
                  <p:embed/>
                </p:oleObj>
              </mc:Choice>
              <mc:Fallback>
                <p:oleObj name="Equation" r:id="rId3" imgW="71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943" y="2262236"/>
                        <a:ext cx="156686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720418" y="3370311"/>
          <a:ext cx="3405188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name="Equation" r:id="rId5" imgW="1714320" imgH="888840" progId="Equation.3">
                  <p:embed/>
                </p:oleObj>
              </mc:Choice>
              <mc:Fallback>
                <p:oleObj name="Equation" r:id="rId5" imgW="1714320" imgH="888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18" y="3370311"/>
                        <a:ext cx="3405188" cy="176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621993" y="1832024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Pass sigma points through nonlinear function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12468" y="2946449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Recover mean and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9F95A1-21A3-4F44-8CD7-634D4CB963A4}" type="slidenum">
              <a:rPr lang="en-US"/>
              <a:pPr/>
              <a:t>13</a:t>
            </a:fld>
            <a:endParaRPr lang="en-US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Prediction: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412334"/>
              </p:ext>
            </p:extLst>
          </p:nvPr>
        </p:nvGraphicFramePr>
        <p:xfrm>
          <a:off x="1344613" y="1033463"/>
          <a:ext cx="347821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3" imgW="2476440" imgH="558720" progId="Equation.3">
                  <p:embed/>
                </p:oleObj>
              </mc:Choice>
              <mc:Fallback>
                <p:oleObj name="Equation" r:id="rId3" imgW="2476440" imgH="558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1033463"/>
                        <a:ext cx="3478212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1082675" y="1876425"/>
          <a:ext cx="13731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5" imgW="977760" imgH="482400" progId="Equation.3">
                  <p:embed/>
                </p:oleObj>
              </mc:Choice>
              <mc:Fallback>
                <p:oleObj name="Equation" r:id="rId5" imgW="9777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876425"/>
                        <a:ext cx="137318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1033463" y="2638425"/>
          <a:ext cx="25288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7" imgW="1714320" imgH="253800" progId="Equation.3">
                  <p:embed/>
                </p:oleObj>
              </mc:Choice>
              <mc:Fallback>
                <p:oleObj name="Equation" r:id="rId7" imgW="17143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638425"/>
                        <a:ext cx="2528887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75634"/>
              </p:ext>
            </p:extLst>
          </p:nvPr>
        </p:nvGraphicFramePr>
        <p:xfrm>
          <a:off x="1108075" y="3108325"/>
          <a:ext cx="20224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9" imgW="1371600" imgH="711000" progId="Equation.3">
                  <p:embed/>
                </p:oleObj>
              </mc:Choice>
              <mc:Fallback>
                <p:oleObj name="Equation" r:id="rId9" imgW="137160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3108325"/>
                        <a:ext cx="20224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1062038" y="4098925"/>
          <a:ext cx="48466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11" imgW="2590560" imgH="291960" progId="Equation.3">
                  <p:embed/>
                </p:oleObj>
              </mc:Choice>
              <mc:Fallback>
                <p:oleObj name="Equation" r:id="rId11" imgW="259056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4098925"/>
                        <a:ext cx="48466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8"/>
          <p:cNvGraphicFramePr>
            <a:graphicFrameLocks noChangeAspect="1"/>
          </p:cNvGraphicFramePr>
          <p:nvPr/>
        </p:nvGraphicFramePr>
        <p:xfrm>
          <a:off x="1068388" y="4670425"/>
          <a:ext cx="23764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13" imgW="1269720" imgH="241200" progId="Equation.3">
                  <p:embed/>
                </p:oleObj>
              </mc:Choice>
              <mc:Fallback>
                <p:oleObj name="Equation" r:id="rId13" imgW="126972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4670425"/>
                        <a:ext cx="23764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9"/>
          <p:cNvGraphicFramePr>
            <a:graphicFrameLocks noChangeAspect="1"/>
          </p:cNvGraphicFramePr>
          <p:nvPr/>
        </p:nvGraphicFramePr>
        <p:xfrm>
          <a:off x="1071563" y="5983288"/>
          <a:ext cx="385921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15" imgW="1942920" imgH="431640" progId="Equation.3">
                  <p:embed/>
                </p:oleObj>
              </mc:Choice>
              <mc:Fallback>
                <p:oleObj name="Equation" r:id="rId15" imgW="194292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983288"/>
                        <a:ext cx="3859212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0"/>
          <p:cNvGraphicFramePr>
            <a:graphicFrameLocks noChangeAspect="1"/>
          </p:cNvGraphicFramePr>
          <p:nvPr/>
        </p:nvGraphicFramePr>
        <p:xfrm>
          <a:off x="1095375" y="5148263"/>
          <a:ext cx="18669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17" imgW="939600" imgH="431640" progId="Equation.3">
                  <p:embed/>
                </p:oleObj>
              </mc:Choice>
              <mc:Fallback>
                <p:oleObj name="Equation" r:id="rId17" imgW="9396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5148263"/>
                        <a:ext cx="18669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5441950" y="1165225"/>
            <a:ext cx="188064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 dirty="0" smtClean="0"/>
              <a:t>Control</a:t>
            </a:r>
            <a:r>
              <a:rPr lang="en-US" sz="2000" dirty="0" smtClean="0"/>
              <a:t> </a:t>
            </a:r>
            <a:r>
              <a:rPr lang="en-US" sz="2000" dirty="0"/>
              <a:t>noise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5441950" y="1984375"/>
            <a:ext cx="2667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Measurement noise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441950" y="2527300"/>
            <a:ext cx="316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state mean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5441950" y="3336925"/>
            <a:ext cx="3095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covariance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5461000" y="4175125"/>
            <a:ext cx="34496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                  </a:t>
            </a:r>
            <a:r>
              <a:rPr lang="en-US" sz="2000">
                <a:solidFill>
                  <a:schemeClr val="folHlink"/>
                </a:solidFill>
              </a:rPr>
              <a:t>Sigma points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470525" y="4641850"/>
            <a:ext cx="34845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Prediction of sigma points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5470525" y="5337175"/>
            <a:ext cx="2165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mean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5470525" y="6156325"/>
            <a:ext cx="2816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306BBD-B767-4352-8D49-2F7751A791B1}" type="slidenum">
              <a:rPr lang="en-US"/>
              <a:pPr/>
              <a:t>14</a:t>
            </a:fld>
            <a:endParaRPr lang="en-US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Correction: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819150" y="1155700"/>
          <a:ext cx="18542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3" imgW="990360" imgH="241200" progId="Equation.3">
                  <p:embed/>
                </p:oleObj>
              </mc:Choice>
              <mc:Fallback>
                <p:oleObj name="Equation" r:id="rId3" imgW="99036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155700"/>
                        <a:ext cx="18542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819150" y="1766888"/>
          <a:ext cx="181768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5" imgW="914400" imgH="431640" progId="Equation.3">
                  <p:embed/>
                </p:oleObj>
              </mc:Choice>
              <mc:Fallback>
                <p:oleObj name="Equation" r:id="rId5" imgW="914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766888"/>
                        <a:ext cx="1817688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5041900" y="1165225"/>
            <a:ext cx="3624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Measurement sigma points</a:t>
            </a:r>
          </a:p>
        </p:txBody>
      </p:sp>
      <p:sp>
        <p:nvSpPr>
          <p:cNvPr id="8204" name="Text Box 6"/>
          <p:cNvSpPr txBox="1">
            <a:spLocks noChangeArrowheads="1"/>
          </p:cNvSpPr>
          <p:nvPr/>
        </p:nvSpPr>
        <p:spPr bwMode="auto">
          <a:xfrm>
            <a:off x="5060950" y="1955800"/>
            <a:ext cx="4014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Predicted measurement mean</a:t>
            </a:r>
          </a:p>
        </p:txBody>
      </p:sp>
      <p:sp>
        <p:nvSpPr>
          <p:cNvPr id="8205" name="Text Box 7"/>
          <p:cNvSpPr txBox="1">
            <a:spLocks noChangeArrowheads="1"/>
          </p:cNvSpPr>
          <p:nvPr/>
        </p:nvSpPr>
        <p:spPr bwMode="auto">
          <a:xfrm>
            <a:off x="5041900" y="2813050"/>
            <a:ext cx="414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Pred. measurement covariance</a:t>
            </a:r>
          </a:p>
        </p:txBody>
      </p:sp>
      <p:sp>
        <p:nvSpPr>
          <p:cNvPr id="8206" name="Text Box 8"/>
          <p:cNvSpPr txBox="1">
            <a:spLocks noChangeArrowheads="1"/>
          </p:cNvSpPr>
          <p:nvPr/>
        </p:nvSpPr>
        <p:spPr bwMode="auto">
          <a:xfrm>
            <a:off x="5041900" y="3736975"/>
            <a:ext cx="23653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Cross-covariance</a:t>
            </a:r>
          </a:p>
        </p:txBody>
      </p:sp>
      <p:sp>
        <p:nvSpPr>
          <p:cNvPr id="8207" name="Text Box 9"/>
          <p:cNvSpPr txBox="1">
            <a:spLocks noChangeArrowheads="1"/>
          </p:cNvSpPr>
          <p:nvPr/>
        </p:nvSpPr>
        <p:spPr bwMode="auto">
          <a:xfrm>
            <a:off x="5070475" y="4641850"/>
            <a:ext cx="17732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Kalman gain</a:t>
            </a:r>
          </a:p>
        </p:txBody>
      </p:sp>
      <p:sp>
        <p:nvSpPr>
          <p:cNvPr id="8208" name="Text Box 10"/>
          <p:cNvSpPr txBox="1">
            <a:spLocks noChangeArrowheads="1"/>
          </p:cNvSpPr>
          <p:nvPr/>
        </p:nvSpPr>
        <p:spPr bwMode="auto">
          <a:xfrm>
            <a:off x="5070475" y="5337175"/>
            <a:ext cx="20494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mean</a:t>
            </a:r>
          </a:p>
        </p:txBody>
      </p:sp>
      <p:sp>
        <p:nvSpPr>
          <p:cNvPr id="8209" name="Text Box 11"/>
          <p:cNvSpPr txBox="1">
            <a:spLocks noChangeArrowheads="1"/>
          </p:cNvSpPr>
          <p:nvPr/>
        </p:nvSpPr>
        <p:spPr bwMode="auto">
          <a:xfrm>
            <a:off x="5070475" y="6156325"/>
            <a:ext cx="2700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covariance</a:t>
            </a:r>
          </a:p>
        </p:txBody>
      </p: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819150" y="2652713"/>
          <a:ext cx="37115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7" imgW="1866600" imgH="431640" progId="Equation.3">
                  <p:embed/>
                </p:oleObj>
              </mc:Choice>
              <mc:Fallback>
                <p:oleObj name="Equation" r:id="rId7" imgW="18666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652713"/>
                        <a:ext cx="37115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819150" y="3548063"/>
          <a:ext cx="39401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9" imgW="1981080" imgH="431640" progId="Equation.3">
                  <p:embed/>
                </p:oleObj>
              </mc:Choice>
              <mc:Fallback>
                <p:oleObj name="Equation" r:id="rId9" imgW="198108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3548063"/>
                        <a:ext cx="39401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14"/>
          <p:cNvGraphicFramePr>
            <a:graphicFrameLocks noChangeAspect="1"/>
          </p:cNvGraphicFramePr>
          <p:nvPr/>
        </p:nvGraphicFramePr>
        <p:xfrm>
          <a:off x="819150" y="4591050"/>
          <a:ext cx="188753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11" imgW="799920" imgH="253800" progId="Equation.3">
                  <p:embed/>
                </p:oleObj>
              </mc:Choice>
              <mc:Fallback>
                <p:oleObj name="Equation" r:id="rId11" imgW="79992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4591050"/>
                        <a:ext cx="1887538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15"/>
          <p:cNvGraphicFramePr>
            <a:graphicFrameLocks noChangeAspect="1"/>
          </p:cNvGraphicFramePr>
          <p:nvPr/>
        </p:nvGraphicFramePr>
        <p:xfrm>
          <a:off x="819150" y="5303838"/>
          <a:ext cx="29654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13" imgW="1257120" imgH="228600" progId="Equation.3">
                  <p:embed/>
                </p:oleObj>
              </mc:Choice>
              <mc:Fallback>
                <p:oleObj name="Equation" r:id="rId13" imgW="125712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5303838"/>
                        <a:ext cx="29654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16"/>
          <p:cNvGraphicFramePr>
            <a:graphicFrameLocks noChangeAspect="1"/>
          </p:cNvGraphicFramePr>
          <p:nvPr/>
        </p:nvGraphicFramePr>
        <p:xfrm>
          <a:off x="819150" y="6029325"/>
          <a:ext cx="254635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15" imgW="1079280" imgH="253800" progId="Equation.3">
                  <p:embed/>
                </p:oleObj>
              </mc:Choice>
              <mc:Fallback>
                <p:oleObj name="Equation" r:id="rId15" imgW="1079280" imgH="253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6029325"/>
                        <a:ext cx="254635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0A9F4-5A77-4D09-9DB4-516D52918A28}" type="slidenum">
              <a:rPr lang="en-US"/>
              <a:pPr/>
              <a:t>15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Prediction Step</a:t>
            </a:r>
          </a:p>
        </p:txBody>
      </p:sp>
      <p:pic>
        <p:nvPicPr>
          <p:cNvPr id="3174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" y="960438"/>
            <a:ext cx="3440113" cy="276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4275" y="960438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0" y="3921125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4275" y="3921125"/>
            <a:ext cx="3440113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962CF7-626F-46C4-8AE0-7A685A8A4383}" type="slidenum">
              <a:rPr lang="en-US"/>
              <a:pPr/>
              <a:t>16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Observation Prediction Step</a:t>
            </a:r>
          </a:p>
        </p:txBody>
      </p:sp>
      <p:pic>
        <p:nvPicPr>
          <p:cNvPr id="3277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10191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10191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" y="4000500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3950" y="4000500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84FEA-472B-4F21-9935-95AACD03617E}" type="slidenum">
              <a:rPr lang="en-US"/>
              <a:pPr/>
              <a:t>17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Correction Step</a:t>
            </a:r>
          </a:p>
        </p:txBody>
      </p:sp>
      <p:pic>
        <p:nvPicPr>
          <p:cNvPr id="3379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0175" y="100012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" y="100012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0175" y="39528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050" y="39528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4429F-F5AE-46A9-9728-4A79F48BE6D5}" type="slidenum">
              <a:rPr lang="en-US"/>
              <a:pPr/>
              <a:t>18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35844" name="Picture 3" descr="uk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 descr="ekf-10-path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 descr="pf-10-pa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9450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1222375" y="4835525"/>
            <a:ext cx="71326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PF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4254BF-FEFC-4931-92A1-1579B897CBBD}" type="slidenum">
              <a:rPr lang="en-US"/>
              <a:pPr/>
              <a:t>19</a:t>
            </a:fld>
            <a:endParaRPr lang="en-US"/>
          </a:p>
        </p:txBody>
      </p:sp>
      <p:pic>
        <p:nvPicPr>
          <p:cNvPr id="1283074" name="Picture 2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5" name="Picture 3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4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1283077" name="Picture 5" descr="ukf-10-pa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8" name="Picture 6" descr="ekf-10-path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1984375" y="4835525"/>
            <a:ext cx="57102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D85A9-FB52-4EF2-944C-BD66BBBDDCD3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pPr eaLnBrk="1" hangingPunct="1"/>
            <a:r>
              <a:rPr lang="en-US" smtClean="0"/>
              <a:t>Linearization via Unscented Transform</a:t>
            </a:r>
          </a:p>
        </p:txBody>
      </p:sp>
      <p:pic>
        <p:nvPicPr>
          <p:cNvPr id="28676" name="Picture 3" descr="ukf-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4" descr="ekf-lin-ou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" y="1301750"/>
            <a:ext cx="1820863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F57E81-8E5B-4C01-BA67-72866E72377D}" type="slidenum">
              <a:rPr lang="en-US"/>
              <a:pPr/>
              <a:t>20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Prediction Quality</a:t>
            </a:r>
          </a:p>
        </p:txBody>
      </p:sp>
      <p:pic>
        <p:nvPicPr>
          <p:cNvPr id="37892" name="Picture 3" descr="ukf-predic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63" y="1898650"/>
            <a:ext cx="4325937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4" descr="ekf-predict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25"/>
            <a:ext cx="4325938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1927225" y="5445125"/>
            <a:ext cx="55848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UKF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86177" y="1078303"/>
            <a:ext cx="437164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velocity_motion_model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D6363-7406-4B91-958D-B98B1751FD97}" type="slidenum">
              <a:rPr lang="en-US"/>
              <a:pPr/>
              <a:t>21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Summary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Highly efficient</a:t>
            </a:r>
            <a:r>
              <a:rPr lang="en-US" smtClean="0"/>
              <a:t>: Same complexity as EKF, with a constant factor slower in typical practical applications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Better linearization than EKF</a:t>
            </a:r>
            <a:r>
              <a:rPr lang="en-US" smtClean="0"/>
              <a:t>: Accurate in first two terms of Taylor expansion (EKF only first term)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Derivative-free</a:t>
            </a:r>
            <a:r>
              <a:rPr lang="en-US" smtClean="0"/>
              <a:t>: No Jacobians needed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Still not optimal</a:t>
            </a:r>
            <a:r>
              <a:rPr lang="en-US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intuition: it should be easier to approximate a given distribution than it is to approximate an arbitrary non-linear function</a:t>
            </a:r>
          </a:p>
          <a:p>
            <a:pPr lvl="1"/>
            <a:r>
              <a:rPr lang="en-US" sz="2400" dirty="0" smtClean="0"/>
              <a:t>it is easy to transform a point through a non-linear function</a:t>
            </a:r>
          </a:p>
          <a:p>
            <a:pPr lvl="1"/>
            <a:r>
              <a:rPr lang="en-US" sz="2400" dirty="0" smtClean="0"/>
              <a:t>use a set of points that capture the mean and covariance of the distribution, transform the points through the non-linear function, then compute the (weighted) mean and covariance of the transformed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4245"/>
            <a:ext cx="8424863" cy="1200329"/>
          </a:xfrm>
        </p:spPr>
        <p:txBody>
          <a:bodyPr/>
          <a:lstStyle/>
          <a:p>
            <a:r>
              <a:rPr lang="en-US" dirty="0" smtClean="0"/>
              <a:t>Empirical transformation of a Gaussian random variable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9424" y="1565030"/>
            <a:ext cx="7523530" cy="491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% generate 500,000 samples from N(0, 1)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x 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randn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(1, 500000);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% draw the histogram of x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xc = -5:0.2:5;</a:t>
            </a:r>
          </a:p>
          <a:p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nx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hist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(x, xc);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bar(xc,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nx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, 1);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% transform each sample by f(x)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y 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nthroot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(x – 1, 3);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% draw the histogram of 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y</a:t>
            </a:r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xc = 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-2:0.1:2;</a:t>
            </a:r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ny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hist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(y, </a:t>
            </a:r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xc);</a:t>
            </a:r>
          </a:p>
          <a:p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bar(xc,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ny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9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237"/>
            <a:ext cx="8424863" cy="1200329"/>
          </a:xfrm>
        </p:spPr>
        <p:txBody>
          <a:bodyPr/>
          <a:lstStyle/>
          <a:p>
            <a:r>
              <a:rPr lang="en-US" dirty="0"/>
              <a:t>Empirical transformation of a Gaussian random variable</a:t>
            </a:r>
          </a:p>
        </p:txBody>
      </p:sp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pic>
        <p:nvPicPr>
          <p:cNvPr id="7" name="Picture 6" descr="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0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239963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1" name="Equation" r:id="rId8" imgW="711000" imgH="203040" progId="Equation.3">
                  <p:embed/>
                </p:oleObj>
              </mc:Choice>
              <mc:Fallback>
                <p:oleObj name="Equation" r:id="rId8" imgW="711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024438"/>
                        <a:ext cx="15668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269" y="4255477"/>
            <a:ext cx="3692036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-transform 500,000 random</a:t>
            </a:r>
          </a:p>
          <a:p>
            <a:r>
              <a:rPr lang="en-US" sz="1800" dirty="0" smtClean="0"/>
              <a:t>samples through a non-linear </a:t>
            </a:r>
          </a:p>
          <a:p>
            <a:r>
              <a:rPr lang="en-US" sz="1800" dirty="0" smtClean="0"/>
              <a:t>function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Equation" r:id="rId4" imgW="711000" imgH="203040" progId="Equation.3">
                  <p:embed/>
                </p:oleObj>
              </mc:Choice>
              <mc:Fallback>
                <p:oleObj name="Equation" r:id="rId4" imgW="711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024438"/>
                        <a:ext cx="15668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unscente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7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391274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781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019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7" name="Straight Connector 16"/>
          <p:cNvCxnSpPr>
            <a:stCxn id="15" idx="0"/>
          </p:cNvCxnSpPr>
          <p:nvPr/>
        </p:nvCxnSpPr>
        <p:spPr bwMode="auto">
          <a:xfrm flipV="1">
            <a:off x="6096000" y="32766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6858000" y="2133600"/>
            <a:ext cx="9525" cy="41195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6462713" y="3090863"/>
            <a:ext cx="9524" cy="315277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4976663" y="300988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971861" y="2042992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976704" y="320040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5043488" y="3276600"/>
            <a:ext cx="1057275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053013" y="3090863"/>
            <a:ext cx="1404937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5048250" y="2124075"/>
            <a:ext cx="1795463" cy="47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5" name="Equation" r:id="rId8" imgW="863280" imgH="241200" progId="Equation.3">
                  <p:embed/>
                </p:oleObj>
              </mc:Choice>
              <mc:Fallback>
                <p:oleObj name="Equation" r:id="rId8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239963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35269" y="4255477"/>
            <a:ext cx="4003019" cy="12557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-transform 3 carefully chosen</a:t>
            </a:r>
          </a:p>
          <a:p>
            <a:r>
              <a:rPr lang="en-US" sz="1800" dirty="0" smtClean="0"/>
              <a:t>samples through a non-linear</a:t>
            </a:r>
          </a:p>
          <a:p>
            <a:r>
              <a:rPr lang="en-US" sz="1800" dirty="0" smtClean="0"/>
              <a:t>function</a:t>
            </a:r>
          </a:p>
          <a:p>
            <a:r>
              <a:rPr lang="en-US" sz="1800" dirty="0" smtClean="0"/>
              <a:t>-samples are called sigma points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E019D-2A22-49E0-8E4F-D4615EEB850C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(2)</a:t>
            </a:r>
          </a:p>
        </p:txBody>
      </p:sp>
      <p:pic>
        <p:nvPicPr>
          <p:cNvPr id="29700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(3)</a:t>
            </a:r>
          </a:p>
        </p:txBody>
      </p:sp>
      <p:pic>
        <p:nvPicPr>
          <p:cNvPr id="30724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9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UKF Sigma-Point Estimate (4)</a:t>
            </a:r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" y="1227288"/>
            <a:ext cx="774382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457</TotalTime>
  <Words>471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Segoe UI Semibold</vt:lpstr>
      <vt:lpstr>Symbol</vt:lpstr>
      <vt:lpstr>Times New Roman</vt:lpstr>
      <vt:lpstr>Verdana</vt:lpstr>
      <vt:lpstr>07-kalman</vt:lpstr>
      <vt:lpstr>Equation</vt:lpstr>
      <vt:lpstr>Microsoft Equation 3.0</vt:lpstr>
      <vt:lpstr>Unscented Kalman Filter</vt:lpstr>
      <vt:lpstr>Linearization via Unscented Transform</vt:lpstr>
      <vt:lpstr>Unscented Transform</vt:lpstr>
      <vt:lpstr>Empirical transformation of a Gaussian random variable</vt:lpstr>
      <vt:lpstr>Empirical transformation of a Gaussian random variable</vt:lpstr>
      <vt:lpstr>Unscented Transform</vt:lpstr>
      <vt:lpstr>UKF Sigma-Point Estimate (2)</vt:lpstr>
      <vt:lpstr>UKF Sigma-Point Estimate (3)</vt:lpstr>
      <vt:lpstr>UKF Sigma-Point Estimate (4)</vt:lpstr>
      <vt:lpstr>Unscented Transform</vt:lpstr>
      <vt:lpstr>Unscented Transform</vt:lpstr>
      <vt:lpstr>Unscented Transform</vt:lpstr>
      <vt:lpstr>PowerPoint Presentation</vt:lpstr>
      <vt:lpstr>PowerPoint Presentation</vt:lpstr>
      <vt:lpstr>UKF Prediction Step</vt:lpstr>
      <vt:lpstr>UKF Observation Prediction Step</vt:lpstr>
      <vt:lpstr>UKF Correction Step</vt:lpstr>
      <vt:lpstr>Estimation Sequence</vt:lpstr>
      <vt:lpstr>Estimation Sequence</vt:lpstr>
      <vt:lpstr>Prediction Quality</vt:lpstr>
      <vt:lpstr>UKF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</cp:lastModifiedBy>
  <cp:revision>70</cp:revision>
  <dcterms:created xsi:type="dcterms:W3CDTF">2005-01-19T23:33:42Z</dcterms:created>
  <dcterms:modified xsi:type="dcterms:W3CDTF">2018-03-07T18:19:03Z</dcterms:modified>
</cp:coreProperties>
</file>